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62" r:id="rId2"/>
    <p:sldId id="265" r:id="rId3"/>
    <p:sldId id="266" r:id="rId4"/>
    <p:sldId id="275" r:id="rId5"/>
    <p:sldId id="269" r:id="rId6"/>
    <p:sldId id="268" r:id="rId7"/>
    <p:sldId id="270" r:id="rId8"/>
    <p:sldId id="276" r:id="rId9"/>
    <p:sldId id="271" r:id="rId10"/>
    <p:sldId id="272" r:id="rId11"/>
    <p:sldId id="273" r:id="rId12"/>
    <p:sldId id="277" r:id="rId13"/>
    <p:sldId id="279" r:id="rId14"/>
    <p:sldId id="278" r:id="rId15"/>
    <p:sldId id="280" r:id="rId16"/>
    <p:sldId id="281" r:id="rId17"/>
    <p:sldId id="263" r:id="rId18"/>
    <p:sldId id="264" r:id="rId19"/>
    <p:sldId id="257" r:id="rId20"/>
    <p:sldId id="258" r:id="rId21"/>
    <p:sldId id="259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72871"/>
  </p:normalViewPr>
  <p:slideViewPr>
    <p:cSldViewPr snapToGrid="0">
      <p:cViewPr varScale="1">
        <p:scale>
          <a:sx n="90" d="100"/>
          <a:sy n="90" d="100"/>
        </p:scale>
        <p:origin x="3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63F5F-EA91-7144-9190-F55BBEA0971C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65F32-BDED-634C-9C1C-85C66770D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sic_industry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ecord_char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INTRODUCTIONS!!!</a:t>
            </a:r>
          </a:p>
          <a:p>
            <a:endParaRPr lang="en-US" dirty="0"/>
          </a:p>
          <a:p>
            <a:r>
              <a:rPr lang="en-US" dirty="0"/>
              <a:t>-How many people enjoy listening to music?</a:t>
            </a:r>
          </a:p>
          <a:p>
            <a:endParaRPr lang="en-US" dirty="0"/>
          </a:p>
          <a:p>
            <a:r>
              <a:rPr lang="en-US" dirty="0"/>
              <a:t>-Does anyone not like music or know what music is?</a:t>
            </a:r>
          </a:p>
          <a:p>
            <a:endParaRPr lang="en-US" dirty="0"/>
          </a:p>
          <a:p>
            <a:r>
              <a:rPr lang="en-US" dirty="0"/>
              <a:t>-Do we have any musical artists in the crowd?</a:t>
            </a:r>
          </a:p>
          <a:p>
            <a:endParaRPr lang="en-US" u="none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usic industry"/>
              </a:rPr>
              <a:t>BILLBOARD =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usic industry"/>
              </a:rPr>
              <a:t>music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usic industry"/>
              </a:rPr>
              <a:t> industry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standard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Record chart"/>
              </a:rPr>
              <a:t>record chart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United States for songs, albums,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24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34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-DOES NOT MEAN SONG WAS NOT ABOUT A GENDER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29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-Show of hands about which decade of music most identify or connect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1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have either said something like this or have been told something like this?</a:t>
            </a:r>
          </a:p>
          <a:p>
            <a:endParaRPr lang="en-US" dirty="0"/>
          </a:p>
          <a:p>
            <a:r>
              <a:rPr lang="en-US" dirty="0"/>
              <a:t>-Grandparents</a:t>
            </a:r>
          </a:p>
          <a:p>
            <a:r>
              <a:rPr lang="en-US" dirty="0"/>
              <a:t>-Parents</a:t>
            </a:r>
          </a:p>
          <a:p>
            <a:r>
              <a:rPr lang="en-US" dirty="0"/>
              <a:t>-Kids</a:t>
            </a:r>
          </a:p>
          <a:p>
            <a:endParaRPr lang="en-US" dirty="0"/>
          </a:p>
          <a:p>
            <a:r>
              <a:rPr lang="en-US" dirty="0"/>
              <a:t>-2 generations seems to be a higher incidence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2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Beyonce</a:t>
            </a:r>
            <a:r>
              <a:rPr lang="en-US" dirty="0"/>
              <a:t> vs Queen (Freddie Mercury)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Both fantastic and iconic artists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2 very popular and well known songs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From 2 completely separate generations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0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-Is it a story set to music OR simple phrases set to music?</a:t>
            </a:r>
          </a:p>
          <a:p>
            <a:endParaRPr lang="en-US" dirty="0"/>
          </a:p>
          <a:p>
            <a:r>
              <a:rPr lang="en-US" dirty="0"/>
              <a:t>-Are song writers telling stories?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62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36 years apart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Difference of 77 unique words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Gross example to justify inquiry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80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26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71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8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5439-0CCA-3A41-92EC-DB58498B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8300" dirty="0">
                <a:solidFill>
                  <a:schemeClr val="tx1"/>
                </a:solidFill>
              </a:rPr>
              <a:t>Billboard hits, </a:t>
            </a:r>
            <a:br>
              <a:rPr lang="en-US" dirty="0"/>
            </a:br>
            <a:r>
              <a:rPr lang="en-US" dirty="0"/>
              <a:t>a look behind the numbers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C77445-ED5A-7246-A66E-8C298C3B937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85800" y="2336224"/>
            <a:ext cx="10394950" cy="2766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8BC800-C88E-9D4F-8FCA-7A8CD850CC93}"/>
              </a:ext>
            </a:extLst>
          </p:cNvPr>
          <p:cNvSpPr txBox="1"/>
          <p:nvPr/>
        </p:nvSpPr>
        <p:spPr>
          <a:xfrm>
            <a:off x="3599315" y="5231927"/>
            <a:ext cx="574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Deepti Shandilya, Ava Prokop and Jason Garner</a:t>
            </a:r>
          </a:p>
        </p:txBody>
      </p:sp>
    </p:spTree>
    <p:extLst>
      <p:ext uri="{BB962C8B-B14F-4D97-AF65-F5344CB8AC3E}">
        <p14:creationId xmlns:p14="http://schemas.microsoft.com/office/powerpoint/2010/main" val="760025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13C6-D648-B041-BE7C-D784A2C7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42888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Three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037CB-370A-C040-B0DB-D1636DEABD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3651" y="1195941"/>
            <a:ext cx="11156362" cy="4190447"/>
          </a:xfrm>
        </p:spPr>
        <p:txBody>
          <a:bodyPr>
            <a:normAutofit/>
          </a:bodyPr>
          <a:lstStyle/>
          <a:p>
            <a:r>
              <a:rPr lang="en-US" sz="2500" dirty="0"/>
              <a:t>1) What is the Percentage of artists that are one-hit-wonders vs those that have repeat hits</a:t>
            </a:r>
          </a:p>
          <a:p>
            <a:endParaRPr lang="en-US" sz="2500" dirty="0"/>
          </a:p>
          <a:p>
            <a:r>
              <a:rPr lang="en-US" sz="2500" dirty="0"/>
              <a:t>2) what is the Gender popularity in top 10 hit song titles</a:t>
            </a:r>
            <a:br>
              <a:rPr lang="en-US" sz="2500" dirty="0"/>
            </a:br>
            <a:endParaRPr lang="en-US" sz="2500" dirty="0"/>
          </a:p>
          <a:p>
            <a:r>
              <a:rPr lang="en-US" sz="2500" dirty="0"/>
              <a:t>3) what is the Likelihood of solo artists vs groups/bands making a top 10 hit (</a:t>
            </a:r>
            <a:r>
              <a:rPr lang="en-US" sz="2500" dirty="0" err="1"/>
              <a:t>avg</a:t>
            </a:r>
            <a:r>
              <a:rPr lang="en-US" sz="2500" dirty="0"/>
              <a:t> / year)</a:t>
            </a:r>
          </a:p>
        </p:txBody>
      </p:sp>
    </p:spTree>
    <p:extLst>
      <p:ext uri="{BB962C8B-B14F-4D97-AF65-F5344CB8AC3E}">
        <p14:creationId xmlns:p14="http://schemas.microsoft.com/office/powerpoint/2010/main" val="1610524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842E-9717-164B-A888-A5CFFB66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200025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Three hypotheses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E8-31F1-824C-9149-39FB65B124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4325" y="1351990"/>
            <a:ext cx="11301413" cy="4463024"/>
          </a:xfrm>
        </p:spPr>
        <p:txBody>
          <a:bodyPr>
            <a:normAutofit fontScale="40000" lnSpcReduction="20000"/>
          </a:bodyPr>
          <a:lstStyle/>
          <a:p>
            <a:r>
              <a:rPr lang="en-US" sz="4500" dirty="0"/>
              <a:t>Hypothesis 1: Artists/groups have less than a 10% chance of creating more than one Top 10 hit</a:t>
            </a:r>
          </a:p>
          <a:p>
            <a:r>
              <a:rPr lang="en-US" sz="4500" dirty="0"/>
              <a:t>Null Hypothesis 1: Artists/groups have greater than a 10% chance of creating more than one Top 10 hit</a:t>
            </a:r>
          </a:p>
          <a:p>
            <a:endParaRPr lang="en-US" sz="4500" dirty="0"/>
          </a:p>
          <a:p>
            <a:r>
              <a:rPr lang="en-US" sz="4500" dirty="0"/>
              <a:t>Hypothesis 2: Among the most popular song titles within top 10 hit song titles, the majority of them are about women </a:t>
            </a:r>
          </a:p>
          <a:p>
            <a:r>
              <a:rPr lang="en-US" sz="4500" dirty="0"/>
              <a:t>Null Hypothesis 2: Among the most popular song titles within top 10 hit song titles, the majority of them are about men </a:t>
            </a:r>
          </a:p>
          <a:p>
            <a:endParaRPr lang="en-US" sz="4500" dirty="0"/>
          </a:p>
          <a:p>
            <a:r>
              <a:rPr lang="en-US" sz="4500" dirty="0"/>
              <a:t>Hypothesis 3: The likelihood of solo artists making a top 10 hit is greater than the likelihood of of groups making a top 10 hit</a:t>
            </a:r>
          </a:p>
          <a:p>
            <a:r>
              <a:rPr lang="en-US" sz="4500" dirty="0"/>
              <a:t>Null Hypothesis 3: The likelihood of solo artists making a top 10 hit is less than the likelihood of of groups making a top 10 hit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5F4E08-064F-7A4A-8465-A05C73945562}"/>
              </a:ext>
            </a:extLst>
          </p:cNvPr>
          <p:cNvCxnSpPr/>
          <p:nvPr/>
        </p:nvCxnSpPr>
        <p:spPr>
          <a:xfrm>
            <a:off x="557213" y="2286000"/>
            <a:ext cx="11058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9F61BB-514A-5F4A-B802-236A56D932E7}"/>
              </a:ext>
            </a:extLst>
          </p:cNvPr>
          <p:cNvCxnSpPr/>
          <p:nvPr/>
        </p:nvCxnSpPr>
        <p:spPr>
          <a:xfrm>
            <a:off x="557213" y="3986213"/>
            <a:ext cx="11058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357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70DE-3769-0C47-9D5C-E30405AF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One hit wonder?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ADE41-1824-AF40-8EE9-5EC34F52272A}"/>
              </a:ext>
            </a:extLst>
          </p:cNvPr>
          <p:cNvSpPr txBox="1"/>
          <p:nvPr/>
        </p:nvSpPr>
        <p:spPr>
          <a:xfrm>
            <a:off x="4816843" y="1606932"/>
            <a:ext cx="2024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Hypothesis #1: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CFF6E-590D-4C4E-A537-F6CD884157FA}"/>
              </a:ext>
            </a:extLst>
          </p:cNvPr>
          <p:cNvSpPr txBox="1"/>
          <p:nvPr/>
        </p:nvSpPr>
        <p:spPr>
          <a:xfrm>
            <a:off x="2413636" y="2298199"/>
            <a:ext cx="736472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chance of any “artist,” whether a solo artist or a band consisting of multiple musicians, has less than a 10% chance of creating more than one hit that makes it to the Top 10 charts.</a:t>
            </a:r>
          </a:p>
          <a:p>
            <a:endParaRPr lang="en-US" sz="2600" dirty="0"/>
          </a:p>
          <a:p>
            <a:r>
              <a:rPr lang="en-US" sz="2600" dirty="0">
                <a:sym typeface="Wingdings" panose="05000000000000000000" pitchFamily="2" charset="2"/>
              </a:rPr>
              <a:t> </a:t>
            </a:r>
            <a:r>
              <a:rPr lang="en-US" sz="2600" dirty="0"/>
              <a:t>So the majority of hits are more commonly “one hit wonders,” and not performed by artists that have made it to the Top 10 charts in the past.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12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48A9-08A1-4F58-9F11-6962E9B4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4ED84-3138-4ADC-8E98-D548BF36A6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we found:</a:t>
            </a:r>
          </a:p>
          <a:p>
            <a:pPr marL="0" indent="0">
              <a:buNone/>
            </a:pPr>
            <a:r>
              <a:rPr lang="en-US" dirty="0"/>
              <a:t>Hypotheses completely incorrect.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Incorrect…?</a:t>
            </a:r>
          </a:p>
          <a:p>
            <a:pPr marL="0" indent="0">
              <a:buNone/>
            </a:pPr>
            <a:r>
              <a:rPr lang="en-US" dirty="0"/>
              <a:t>We found that the Majority of hits on this list are actually by repeat artists, about 78% in fact. And only about 22% were hits that could be considered “One Hit Wonders.”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69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C047-A705-0046-9DAB-5289598A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1487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Winner = Repeat hits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23341-5755-EE40-BDA4-EF67D20D39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426269" y="1623452"/>
            <a:ext cx="6915944" cy="4610630"/>
          </a:xfrm>
        </p:spPr>
      </p:pic>
    </p:spTree>
    <p:extLst>
      <p:ext uri="{BB962C8B-B14F-4D97-AF65-F5344CB8AC3E}">
        <p14:creationId xmlns:p14="http://schemas.microsoft.com/office/powerpoint/2010/main" val="124263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479E-0C7E-46E5-A899-EEB91B89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Intuitive Answer?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27756-DE82-46B3-B10D-DDB447389D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791968"/>
            <a:ext cx="10394707" cy="25826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Does this ratio seem to represent your own personal music preferences? </a:t>
            </a:r>
          </a:p>
          <a:p>
            <a:pPr marL="0" indent="0">
              <a:buNone/>
            </a:pPr>
            <a:r>
              <a:rPr lang="en-US" dirty="0"/>
              <a:t>Are the majority of the songs you listen to by artists you are very familiar with?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70875-0CD0-443C-B60C-EDEB873FF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589" y="296609"/>
            <a:ext cx="5126355" cy="290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17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14CB2-8D5F-455C-B8B4-8A6C56A91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hypothesis?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3436-E59F-4544-9FD9-1683AA39FB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Even though they were a small percentage within the overall time period that we studied, Perhaps One-hit-wonders, on average, became more prevalent over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Primarily because Individual hits Seemed to be replacing artists that garnered multiple hits due to a successful Album</a:t>
            </a:r>
          </a:p>
          <a:p>
            <a:pPr marL="0" indent="0">
              <a:buNone/>
            </a:pPr>
            <a:r>
              <a:rPr lang="en-US" dirty="0"/>
              <a:t>as albums seem to carry less importance to consumers as the decades wear 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674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54DC-2A80-448A-912E-5ABE5CB1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Male or female?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FF2A08-DCC0-F64A-AFA9-0B0D0929C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116" y="87086"/>
            <a:ext cx="3858398" cy="3858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9B4C33-3941-4CB0-BF4A-6EC726CA5DCA}"/>
              </a:ext>
            </a:extLst>
          </p:cNvPr>
          <p:cNvSpPr txBox="1"/>
          <p:nvPr/>
        </p:nvSpPr>
        <p:spPr>
          <a:xfrm>
            <a:off x="685801" y="1536164"/>
            <a:ext cx="5322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Hypothesis # 2:</a:t>
            </a:r>
          </a:p>
          <a:p>
            <a:pPr algn="ctr"/>
            <a:endParaRPr lang="en-US" sz="2400" dirty="0"/>
          </a:p>
          <a:p>
            <a:r>
              <a:rPr lang="en-US" sz="2600" dirty="0"/>
              <a:t>Among the most popular song titles within top 10 hit song titles, the majority of them are about women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2CF3E-947D-7F48-8221-B48C91C4ED4B}"/>
              </a:ext>
            </a:extLst>
          </p:cNvPr>
          <p:cNvSpPr txBox="1"/>
          <p:nvPr/>
        </p:nvSpPr>
        <p:spPr>
          <a:xfrm>
            <a:off x="424542" y="3698518"/>
            <a:ext cx="3189515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/>
              <a:t>Female:</a:t>
            </a:r>
          </a:p>
          <a:p>
            <a:r>
              <a:rPr lang="en-US" i="1" dirty="0">
                <a:latin typeface="Abadi MT Condensed Light" panose="020B0306030101010103" pitchFamily="34" charset="77"/>
              </a:rPr>
              <a:t>She, Queen, Woman,  Women, Gal, Girl, Girls, </a:t>
            </a:r>
            <a:r>
              <a:rPr lang="en-US" i="1" dirty="0" err="1">
                <a:latin typeface="Abadi MT Condensed Light" panose="020B0306030101010103" pitchFamily="34" charset="77"/>
              </a:rPr>
              <a:t>Gurls</a:t>
            </a:r>
            <a:r>
              <a:rPr lang="en-US" i="1" dirty="0">
                <a:latin typeface="Abadi MT Condensed Light" panose="020B0306030101010103" pitchFamily="34" charset="77"/>
              </a:rPr>
              <a:t>, Chick, Lady, Ladies, Sister, Wife, Daughter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CDBBF-493C-C04A-8773-F34FEB5B3ADB}"/>
              </a:ext>
            </a:extLst>
          </p:cNvPr>
          <p:cNvSpPr txBox="1"/>
          <p:nvPr/>
        </p:nvSpPr>
        <p:spPr>
          <a:xfrm>
            <a:off x="3825096" y="3698518"/>
            <a:ext cx="2962565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/>
              <a:t>Male:</a:t>
            </a:r>
          </a:p>
          <a:p>
            <a:r>
              <a:rPr lang="en-US" i="1" dirty="0">
                <a:latin typeface="Abadi MT Condensed Light" panose="020B0306030101010103" pitchFamily="34" charset="77"/>
                <a:cs typeface="ITF Devanagari Book" panose="02000000000000000000" pitchFamily="2" charset="0"/>
              </a:rPr>
              <a:t>He, His, Man, Men, Boy, Boys, Guy, Gentlemen, Gentleman, King, Brother, Father, Son</a:t>
            </a:r>
          </a:p>
        </p:txBody>
      </p:sp>
    </p:spTree>
    <p:extLst>
      <p:ext uri="{BB962C8B-B14F-4D97-AF65-F5344CB8AC3E}">
        <p14:creationId xmlns:p14="http://schemas.microsoft.com/office/powerpoint/2010/main" val="3023287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6767-F2A6-2041-B4FC-B574FB33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82" y="139309"/>
            <a:ext cx="10451938" cy="126135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Winner = Females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DA4D24-A8AA-1C4E-AE38-1CA68E0AFB1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65974" y="1243499"/>
            <a:ext cx="7067501" cy="4711667"/>
          </a:xfrm>
          <a:effectLst>
            <a:glow rad="228600">
              <a:schemeClr val="accent1">
                <a:alpha val="40000"/>
              </a:schemeClr>
            </a:glow>
            <a:outerShdw blurRad="50800" dist="50800" dir="5400000" sx="17000" sy="17000" algn="ctr" rotWithShape="0">
              <a:srgbClr val="000000">
                <a:alpha val="59000"/>
              </a:srgbClr>
            </a:outerShdw>
            <a:reflection stA="0" endPos="65000" dist="50800" dir="5400000" sy="-100000" algn="bl" rotWithShape="0"/>
            <a:softEdge rad="38100"/>
          </a:effec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790BED-7938-9B46-9660-9F885D890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937157"/>
              </p:ext>
            </p:extLst>
          </p:nvPr>
        </p:nvGraphicFramePr>
        <p:xfrm>
          <a:off x="7357113" y="1415436"/>
          <a:ext cx="3789307" cy="4167382"/>
        </p:xfrm>
        <a:graphic>
          <a:graphicData uri="http://schemas.openxmlformats.org/drawingml/2006/table">
            <a:tbl>
              <a:tblPr/>
              <a:tblGrid>
                <a:gridCol w="1210473">
                  <a:extLst>
                    <a:ext uri="{9D8B030D-6E8A-4147-A177-3AD203B41FA5}">
                      <a16:colId xmlns:a16="http://schemas.microsoft.com/office/drawing/2014/main" val="1537880309"/>
                    </a:ext>
                  </a:extLst>
                </a:gridCol>
                <a:gridCol w="1140300">
                  <a:extLst>
                    <a:ext uri="{9D8B030D-6E8A-4147-A177-3AD203B41FA5}">
                      <a16:colId xmlns:a16="http://schemas.microsoft.com/office/drawing/2014/main" val="1711060605"/>
                    </a:ext>
                  </a:extLst>
                </a:gridCol>
                <a:gridCol w="1438534">
                  <a:extLst>
                    <a:ext uri="{9D8B030D-6E8A-4147-A177-3AD203B41FA5}">
                      <a16:colId xmlns:a16="http://schemas.microsoft.com/office/drawing/2014/main" val="2765372343"/>
                    </a:ext>
                  </a:extLst>
                </a:gridCol>
              </a:tblGrid>
              <a:tr h="968014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Song Titles</a:t>
                      </a:r>
                      <a:endParaRPr lang="en-US" sz="1500" dirty="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807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E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7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D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Total Number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12700" cap="flat" cmpd="sng" algn="ctr">
                      <a:solidFill>
                        <a:srgbClr val="C0E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E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D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Percent of Songs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12700" cap="flat" cmpd="sng" algn="ctr">
                      <a:solidFill>
                        <a:srgbClr val="804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4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4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474491"/>
                  </a:ext>
                </a:extLst>
              </a:tr>
              <a:tr h="968014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All Songs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6FD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580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100.00%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20757"/>
                  </a:ext>
                </a:extLst>
              </a:tr>
              <a:tr h="968014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Male Songs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7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2.41%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910388"/>
                  </a:ext>
                </a:extLst>
              </a:tr>
              <a:tr h="1263340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Female Songs</a:t>
                      </a:r>
                      <a:endParaRPr lang="en-US" sz="1500" dirty="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44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3.28%</a:t>
                      </a:r>
                      <a:endParaRPr lang="en-US" sz="1500" dirty="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970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879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54DC-2A80-448A-912E-5ABE5CB12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70" y="292286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Solo Artist or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47225-4E96-4EB0-A305-93DCCB544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518" y="1727760"/>
            <a:ext cx="2657671" cy="3758639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72B95C-3312-4AEB-8B0F-F511264FC9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43126" y="3776756"/>
            <a:ext cx="1890800" cy="16384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B4C33-3941-4CB0-BF4A-6EC726CA5DCA}"/>
              </a:ext>
            </a:extLst>
          </p:cNvPr>
          <p:cNvSpPr txBox="1"/>
          <p:nvPr/>
        </p:nvSpPr>
        <p:spPr>
          <a:xfrm>
            <a:off x="771526" y="1371786"/>
            <a:ext cx="5322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Hypothesis # 3:</a:t>
            </a:r>
          </a:p>
          <a:p>
            <a:pPr algn="ctr"/>
            <a:endParaRPr lang="en-US" sz="2400" dirty="0"/>
          </a:p>
          <a:p>
            <a:r>
              <a:rPr lang="en-US" sz="2400" dirty="0"/>
              <a:t>The likelihood of solo artists making a top 10 hit is greater than the likelihood of of groups making a top 10 hit</a:t>
            </a:r>
          </a:p>
        </p:txBody>
      </p:sp>
    </p:spTree>
    <p:extLst>
      <p:ext uri="{BB962C8B-B14F-4D97-AF65-F5344CB8AC3E}">
        <p14:creationId xmlns:p14="http://schemas.microsoft.com/office/powerpoint/2010/main" val="3645554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69C1B-81DF-ED4C-A69F-07ADF00E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Music through the years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01606-AE95-E243-870D-736614AA8F86}"/>
              </a:ext>
            </a:extLst>
          </p:cNvPr>
          <p:cNvSpPr txBox="1"/>
          <p:nvPr/>
        </p:nvSpPr>
        <p:spPr>
          <a:xfrm>
            <a:off x="5116799" y="1875008"/>
            <a:ext cx="2465614" cy="303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1970’s:</a:t>
            </a:r>
            <a:endParaRPr lang="en-US" sz="4000" dirty="0"/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JACKSON 5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FOUR SEASONS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BEE GEES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01256-784B-9E44-B8A0-1714670244D6}"/>
              </a:ext>
            </a:extLst>
          </p:cNvPr>
          <p:cNvSpPr txBox="1"/>
          <p:nvPr/>
        </p:nvSpPr>
        <p:spPr>
          <a:xfrm>
            <a:off x="8415937" y="1875008"/>
            <a:ext cx="2818119" cy="303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1980’s: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Michael Jackson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Whitney Houston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Madonna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E430D-63EA-5846-BB48-46E4E4F9CBC5}"/>
              </a:ext>
            </a:extLst>
          </p:cNvPr>
          <p:cNvSpPr txBox="1"/>
          <p:nvPr/>
        </p:nvSpPr>
        <p:spPr>
          <a:xfrm>
            <a:off x="1355271" y="1888559"/>
            <a:ext cx="1821974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1960’s: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Elvis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Beatles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TEMPATIONS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67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16A8-F8D2-494F-B200-40CFD754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3" y="214312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Winner = Solo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B8E76F-99BD-4DE6-A281-B19EDE889AC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54422425"/>
              </p:ext>
            </p:extLst>
          </p:nvPr>
        </p:nvGraphicFramePr>
        <p:xfrm>
          <a:off x="8632731" y="2902734"/>
          <a:ext cx="293528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429">
                  <a:extLst>
                    <a:ext uri="{9D8B030D-6E8A-4147-A177-3AD203B41FA5}">
                      <a16:colId xmlns:a16="http://schemas.microsoft.com/office/drawing/2014/main" val="2085431721"/>
                    </a:ext>
                  </a:extLst>
                </a:gridCol>
                <a:gridCol w="978429">
                  <a:extLst>
                    <a:ext uri="{9D8B030D-6E8A-4147-A177-3AD203B41FA5}">
                      <a16:colId xmlns:a16="http://schemas.microsoft.com/office/drawing/2014/main" val="2673640581"/>
                    </a:ext>
                  </a:extLst>
                </a:gridCol>
                <a:gridCol w="978429">
                  <a:extLst>
                    <a:ext uri="{9D8B030D-6E8A-4147-A177-3AD203B41FA5}">
                      <a16:colId xmlns:a16="http://schemas.microsoft.com/office/drawing/2014/main" val="2416536357"/>
                    </a:ext>
                  </a:extLst>
                </a:gridCol>
              </a:tblGrid>
              <a:tr h="2477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65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97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13860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2CBD1CC-F08E-459D-AD64-FC5F225B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48" y="1366277"/>
            <a:ext cx="6399084" cy="418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8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CC5F-49E4-4EEC-948C-C025366A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9305"/>
            <a:ext cx="10396882" cy="1151965"/>
          </a:xfrm>
        </p:spPr>
        <p:txBody>
          <a:bodyPr/>
          <a:lstStyle/>
          <a:p>
            <a:r>
              <a:rPr lang="en-US" dirty="0"/>
              <a:t>year wise winner (1960’s </a:t>
            </a:r>
            <a:r>
              <a:rPr lang="en-US"/>
              <a:t>– 2017)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04F33-6C21-4A39-8661-4AEE3A0DB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901615"/>
            <a:ext cx="2918011" cy="4683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2C5ED2-9578-034E-9CBE-24794ED24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526" y="1145629"/>
            <a:ext cx="7205186" cy="443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64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91ED1-B524-BA4D-B28E-71C1170F1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240008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Summary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ABD0B-5AEB-8242-B2FA-249381FEB6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273" y="1143000"/>
            <a:ext cx="10394707" cy="4543425"/>
          </a:xfrm>
        </p:spPr>
        <p:txBody>
          <a:bodyPr>
            <a:normAutofit/>
          </a:bodyPr>
          <a:lstStyle/>
          <a:p>
            <a:r>
              <a:rPr lang="en-US" dirty="0"/>
              <a:t>-in analyzing artists/groups with 1 hit vs repeated hits, it was found that 78.1% of the songs were artists/groups with multiple hits</a:t>
            </a:r>
          </a:p>
          <a:p>
            <a:endParaRPr lang="en-US" dirty="0"/>
          </a:p>
          <a:p>
            <a:r>
              <a:rPr lang="en-US" dirty="0"/>
              <a:t>-IN ANALYZING GENDER TRENDS IN SONG TITLES, IT WAS OBSERVED THAT FEMALE WORDS APPEARED IN 3.28% OF SONG TITLES AND MALES 2.41% OF SONG TITLES</a:t>
            </a:r>
          </a:p>
          <a:p>
            <a:endParaRPr lang="en-US" dirty="0"/>
          </a:p>
          <a:p>
            <a:r>
              <a:rPr lang="en-US" dirty="0"/>
              <a:t>-Analyzing the overall trends of hits(Solo v/s Group), it was observed that the solo artist are having higher hits than the group.</a:t>
            </a:r>
          </a:p>
          <a:p>
            <a:pPr lvl="1"/>
            <a:r>
              <a:rPr lang="en-US" dirty="0"/>
              <a:t>- Year’s for Solo songs were 1972 and 2008, all the hits were from Solo Artist.</a:t>
            </a:r>
          </a:p>
          <a:p>
            <a:pPr lvl="1"/>
            <a:r>
              <a:rPr lang="en-US" dirty="0"/>
              <a:t>- Group Songs had maximum of 8 hits(out of 10) in 1960’s(1965, 1966, 1967 and 1969).</a:t>
            </a:r>
          </a:p>
        </p:txBody>
      </p:sp>
    </p:spTree>
    <p:extLst>
      <p:ext uri="{BB962C8B-B14F-4D97-AF65-F5344CB8AC3E}">
        <p14:creationId xmlns:p14="http://schemas.microsoft.com/office/powerpoint/2010/main" val="1762555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69C1B-81DF-ED4C-A69F-07ADF00E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Music through the years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01606-AE95-E243-870D-736614AA8F86}"/>
              </a:ext>
            </a:extLst>
          </p:cNvPr>
          <p:cNvSpPr txBox="1"/>
          <p:nvPr/>
        </p:nvSpPr>
        <p:spPr>
          <a:xfrm>
            <a:off x="5116799" y="1875008"/>
            <a:ext cx="2465614" cy="303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2000’s:</a:t>
            </a:r>
            <a:endParaRPr lang="en-US" sz="4000" dirty="0"/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BEYONCE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USHER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KELLY CLARKSON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01256-784B-9E44-B8A0-1714670244D6}"/>
              </a:ext>
            </a:extLst>
          </p:cNvPr>
          <p:cNvSpPr txBox="1"/>
          <p:nvPr/>
        </p:nvSpPr>
        <p:spPr>
          <a:xfrm>
            <a:off x="8415937" y="1875008"/>
            <a:ext cx="2818119" cy="303134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2010’s: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MAROON 5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THE CHAINSMOKERS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JUSTIN BIEBER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E430D-63EA-5846-BB48-46E4E4F9CBC5}"/>
              </a:ext>
            </a:extLst>
          </p:cNvPr>
          <p:cNvSpPr txBox="1"/>
          <p:nvPr/>
        </p:nvSpPr>
        <p:spPr>
          <a:xfrm>
            <a:off x="1355271" y="1888559"/>
            <a:ext cx="1888017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1990’s: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Ace of Base</a:t>
            </a:r>
          </a:p>
          <a:p>
            <a:pPr>
              <a:lnSpc>
                <a:spcPct val="150000"/>
              </a:lnSpc>
            </a:pPr>
            <a:r>
              <a:rPr lang="en-US" sz="3000" cap="all" dirty="0" err="1">
                <a:latin typeface="Abadi MT Condensed Light" panose="020B0306030101010103" pitchFamily="34" charset="77"/>
                <a:cs typeface="Al Bayan Plain" pitchFamily="2" charset="-78"/>
              </a:rPr>
              <a:t>Boyz</a:t>
            </a: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 II Men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TLC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34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7DA2-99B3-A545-9EE9-9258340A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5143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Generation vs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CDD66D-1D75-434E-90FA-9522EEFB80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080686" y="967083"/>
            <a:ext cx="5607112" cy="537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9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7DA2-99B3-A545-9EE9-9258340A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86581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Generation vs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0013F-50A9-D84F-A80C-61692B16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08" y="964899"/>
            <a:ext cx="6853915" cy="55081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7DE2CB-3051-B348-8AC2-CF1553D274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5B6A4-AB56-6541-ABB8-7F1D772650F3}"/>
              </a:ext>
            </a:extLst>
          </p:cNvPr>
          <p:cNvSpPr txBox="1"/>
          <p:nvPr/>
        </p:nvSpPr>
        <p:spPr>
          <a:xfrm>
            <a:off x="683625" y="1757363"/>
            <a:ext cx="14452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u="sng" dirty="0"/>
              <a:t>2011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53579-2D0A-6D41-9BA1-3D8CA49DD6C2}"/>
              </a:ext>
            </a:extLst>
          </p:cNvPr>
          <p:cNvSpPr txBox="1"/>
          <p:nvPr/>
        </p:nvSpPr>
        <p:spPr>
          <a:xfrm>
            <a:off x="10344150" y="1757363"/>
            <a:ext cx="125226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u="sng" dirty="0"/>
              <a:t>1975</a:t>
            </a:r>
          </a:p>
        </p:txBody>
      </p:sp>
    </p:spTree>
    <p:extLst>
      <p:ext uri="{BB962C8B-B14F-4D97-AF65-F5344CB8AC3E}">
        <p14:creationId xmlns:p14="http://schemas.microsoft.com/office/powerpoint/2010/main" val="124680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5D0E-E233-B54B-9149-9C7C4C52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makes them different?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16E98A-55A7-7346-9970-703A109FB7C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145499" y="1837765"/>
            <a:ext cx="5380774" cy="3639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B25EA2-7A80-A741-BBEB-6FC22DCB1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9" y="2474578"/>
            <a:ext cx="4918229" cy="1934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7CBC2-C21B-F141-9BF6-B56C09F5FF62}"/>
              </a:ext>
            </a:extLst>
          </p:cNvPr>
          <p:cNvSpPr txBox="1"/>
          <p:nvPr/>
        </p:nvSpPr>
        <p:spPr>
          <a:xfrm>
            <a:off x="5277458" y="3510643"/>
            <a:ext cx="7804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 Vs</a:t>
            </a:r>
            <a:r>
              <a:rPr lang="en-US" sz="2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21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7116-2F0C-B94D-8FB6-69850A91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000" dirty="0"/>
              <a:t>Original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FDDB8-4EE6-564E-896D-55C8E1B973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837765"/>
            <a:ext cx="10394707" cy="33111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Do lyrics of current billboard hits have less unique words compared to previous years and decades?</a:t>
            </a:r>
          </a:p>
        </p:txBody>
      </p:sp>
    </p:spTree>
    <p:extLst>
      <p:ext uri="{BB962C8B-B14F-4D97-AF65-F5344CB8AC3E}">
        <p14:creationId xmlns:p14="http://schemas.microsoft.com/office/powerpoint/2010/main" val="604390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7DA2-99B3-A545-9EE9-9258340A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86581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Generation vs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0013F-50A9-D84F-A80C-61692B16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08" y="964899"/>
            <a:ext cx="6853915" cy="55081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7DE2CB-3051-B348-8AC2-CF1553D274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5B6A4-AB56-6541-ABB8-7F1D772650F3}"/>
              </a:ext>
            </a:extLst>
          </p:cNvPr>
          <p:cNvSpPr txBox="1"/>
          <p:nvPr/>
        </p:nvSpPr>
        <p:spPr>
          <a:xfrm>
            <a:off x="357189" y="1513390"/>
            <a:ext cx="14859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u="sng" dirty="0"/>
              <a:t>2011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53579-2D0A-6D41-9BA1-3D8CA49DD6C2}"/>
              </a:ext>
            </a:extLst>
          </p:cNvPr>
          <p:cNvSpPr txBox="1"/>
          <p:nvPr/>
        </p:nvSpPr>
        <p:spPr>
          <a:xfrm>
            <a:off x="10356878" y="1513390"/>
            <a:ext cx="125226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u="sng" dirty="0"/>
              <a:t>1975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7A4359-C8D5-C742-A1DF-3C996F7F9C8F}"/>
              </a:ext>
            </a:extLst>
          </p:cNvPr>
          <p:cNvSpPr txBox="1"/>
          <p:nvPr/>
        </p:nvSpPr>
        <p:spPr>
          <a:xfrm>
            <a:off x="1" y="3074654"/>
            <a:ext cx="24551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UNIQUE WORDS =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10732-B1FD-B44B-9136-747CC3CDFC58}"/>
              </a:ext>
            </a:extLst>
          </p:cNvPr>
          <p:cNvSpPr txBox="1"/>
          <p:nvPr/>
        </p:nvSpPr>
        <p:spPr>
          <a:xfrm>
            <a:off x="9309023" y="3074654"/>
            <a:ext cx="2383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UNIQUE WORDS = 87</a:t>
            </a:r>
          </a:p>
        </p:txBody>
      </p:sp>
    </p:spTree>
    <p:extLst>
      <p:ext uri="{BB962C8B-B14F-4D97-AF65-F5344CB8AC3E}">
        <p14:creationId xmlns:p14="http://schemas.microsoft.com/office/powerpoint/2010/main" val="3077469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6A03-A63D-9B41-AE76-E6033F4E1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300038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A485F-3ECC-E64A-B752-2AE66F10FC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5764" y="1243014"/>
            <a:ext cx="11172824" cy="4131572"/>
          </a:xfrm>
        </p:spPr>
        <p:txBody>
          <a:bodyPr/>
          <a:lstStyle/>
          <a:p>
            <a:r>
              <a:rPr lang="en-US" sz="2800" dirty="0"/>
              <a:t>Search for database of billboard hits per year</a:t>
            </a:r>
          </a:p>
          <a:p>
            <a:pPr lvl="1"/>
            <a:r>
              <a:rPr lang="en-US" sz="2800" dirty="0"/>
              <a:t>Ultimately created csv of billboard hits per year</a:t>
            </a:r>
          </a:p>
          <a:p>
            <a:r>
              <a:rPr lang="en-US" sz="2800" dirty="0"/>
              <a:t>Attempted to obtain lyrics from </a:t>
            </a:r>
            <a:r>
              <a:rPr lang="en-US" sz="2800" dirty="0" err="1"/>
              <a:t>api</a:t>
            </a:r>
            <a:r>
              <a:rPr lang="en-US" sz="2800" dirty="0"/>
              <a:t> seeds but difficulties with getting enough information through API</a:t>
            </a:r>
          </a:p>
          <a:p>
            <a:r>
              <a:rPr lang="en-US" sz="2800" u="sng" dirty="0"/>
              <a:t>Pivot required with questions about billboard top 10 hits csv created</a:t>
            </a:r>
          </a:p>
        </p:txBody>
      </p:sp>
    </p:spTree>
    <p:extLst>
      <p:ext uri="{BB962C8B-B14F-4D97-AF65-F5344CB8AC3E}">
        <p14:creationId xmlns:p14="http://schemas.microsoft.com/office/powerpoint/2010/main" val="1151194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0</TotalTime>
  <Words>1020</Words>
  <Application>Microsoft Macintosh PowerPoint</Application>
  <PresentationFormat>Widescreen</PresentationFormat>
  <Paragraphs>170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Abadi MT Condensed Light</vt:lpstr>
      <vt:lpstr>Al Bayan Plain</vt:lpstr>
      <vt:lpstr>Arial</vt:lpstr>
      <vt:lpstr>Calibri</vt:lpstr>
      <vt:lpstr>Helvetica Neue</vt:lpstr>
      <vt:lpstr>Impact</vt:lpstr>
      <vt:lpstr>ITF Devanagari Book</vt:lpstr>
      <vt:lpstr>Wingdings</vt:lpstr>
      <vt:lpstr>Main Event</vt:lpstr>
      <vt:lpstr>Billboard hits,  a look behind the numbers</vt:lpstr>
      <vt:lpstr>Music through the years</vt:lpstr>
      <vt:lpstr>Music through the years</vt:lpstr>
      <vt:lpstr>Generation vs generation</vt:lpstr>
      <vt:lpstr>Generation vs generation</vt:lpstr>
      <vt:lpstr>What makes them different?</vt:lpstr>
      <vt:lpstr>Original question</vt:lpstr>
      <vt:lpstr>Generation vs generation</vt:lpstr>
      <vt:lpstr>Methods</vt:lpstr>
      <vt:lpstr>Three questions</vt:lpstr>
      <vt:lpstr>Three hypotheses </vt:lpstr>
      <vt:lpstr>One hit wonder?</vt:lpstr>
      <vt:lpstr>Results</vt:lpstr>
      <vt:lpstr>Winner = Repeat hits</vt:lpstr>
      <vt:lpstr>Intuitive Answer?</vt:lpstr>
      <vt:lpstr>Additional hypothesis?</vt:lpstr>
      <vt:lpstr>Male or female? </vt:lpstr>
      <vt:lpstr>Winner = Females</vt:lpstr>
      <vt:lpstr>Solo Artist or Group</vt:lpstr>
      <vt:lpstr>Winner = Solo</vt:lpstr>
      <vt:lpstr>year wise winner (1960’s – 2017)</vt:lpstr>
      <vt:lpstr>Summary of results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Deepti Shandilya</dc:creator>
  <cp:lastModifiedBy>Jason Garner</cp:lastModifiedBy>
  <cp:revision>48</cp:revision>
  <dcterms:created xsi:type="dcterms:W3CDTF">2018-08-16T22:49:37Z</dcterms:created>
  <dcterms:modified xsi:type="dcterms:W3CDTF">2018-08-21T23:30:19Z</dcterms:modified>
</cp:coreProperties>
</file>